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8"/>
  </p:notesMasterIdLst>
  <p:sldIdLst>
    <p:sldId id="256" r:id="rId2"/>
    <p:sldId id="284" r:id="rId3"/>
    <p:sldId id="283" r:id="rId4"/>
    <p:sldId id="258" r:id="rId5"/>
    <p:sldId id="259" r:id="rId6"/>
    <p:sldId id="260" r:id="rId7"/>
    <p:sldId id="263" r:id="rId8"/>
    <p:sldId id="264" r:id="rId9"/>
    <p:sldId id="281" r:id="rId10"/>
    <p:sldId id="282"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8" d="100"/>
          <a:sy n="68" d="100"/>
        </p:scale>
        <p:origin x="60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EC11B-7119-4F96-A8F9-278CDE1AC8B2}" type="datetimeFigureOut">
              <a:rPr lang="en-US" smtClean="0"/>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CEA08-0B09-495C-B019-190E64DB4613}" type="slidenum">
              <a:rPr lang="en-US" smtClean="0"/>
              <a:t>‹#›</a:t>
            </a:fld>
            <a:endParaRPr lang="en-US"/>
          </a:p>
        </p:txBody>
      </p:sp>
    </p:spTree>
    <p:extLst>
      <p:ext uri="{BB962C8B-B14F-4D97-AF65-F5344CB8AC3E}">
        <p14:creationId xmlns:p14="http://schemas.microsoft.com/office/powerpoint/2010/main" val="15167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1628663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E7FF01-BF36-4CAB-885A-E4369FF34C42}"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19098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3994504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2099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911223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3141814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2195338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4204675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255413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24252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213239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E7FF01-BF36-4CAB-885A-E4369FF34C42}"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280750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E7FF01-BF36-4CAB-885A-E4369FF34C42}" type="datetimeFigureOut">
              <a:rPr lang="en-US" smtClean="0"/>
              <a:t>9/30/2021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353998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171443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520790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E7FF01-BF36-4CAB-885A-E4369FF34C42}" type="datetimeFigureOut">
              <a:rPr lang="en-US" smtClean="0"/>
              <a:t>9/30/2021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426490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E7FF01-BF36-4CAB-885A-E4369FF34C42}" type="datetimeFigureOut">
              <a:rPr lang="en-US" smtClean="0"/>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38D87-6531-4A28-8B88-6598B112E642}" type="slidenum">
              <a:rPr lang="en-US" smtClean="0"/>
              <a:t>‹#›</a:t>
            </a:fld>
            <a:endParaRPr lang="en-US"/>
          </a:p>
        </p:txBody>
      </p:sp>
    </p:spTree>
    <p:extLst>
      <p:ext uri="{BB962C8B-B14F-4D97-AF65-F5344CB8AC3E}">
        <p14:creationId xmlns:p14="http://schemas.microsoft.com/office/powerpoint/2010/main" val="427683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E7FF01-BF36-4CAB-885A-E4369FF34C42}" type="datetimeFigureOut">
              <a:rPr lang="en-US" smtClean="0"/>
              <a:t>9/30/2021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338D87-6531-4A28-8B88-6598B112E642}" type="slidenum">
              <a:rPr lang="en-US" smtClean="0"/>
              <a:t>‹#›</a:t>
            </a:fld>
            <a:endParaRPr lang="en-US"/>
          </a:p>
        </p:txBody>
      </p:sp>
    </p:spTree>
    <p:extLst>
      <p:ext uri="{BB962C8B-B14F-4D97-AF65-F5344CB8AC3E}">
        <p14:creationId xmlns:p14="http://schemas.microsoft.com/office/powerpoint/2010/main" val="62052249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121D-3C1D-48C5-8CBB-D46C53DEE2B1}"/>
              </a:ext>
            </a:extLst>
          </p:cNvPr>
          <p:cNvSpPr>
            <a:spLocks noGrp="1"/>
          </p:cNvSpPr>
          <p:nvPr>
            <p:ph type="ctrTitle"/>
          </p:nvPr>
        </p:nvSpPr>
        <p:spPr>
          <a:xfrm>
            <a:off x="875958" y="2173458"/>
            <a:ext cx="8825658" cy="1502898"/>
          </a:xfrm>
        </p:spPr>
        <p:txBody>
          <a:bodyPr>
            <a:normAutofit/>
          </a:bodyPr>
          <a:lstStyle/>
          <a:p>
            <a:r>
              <a:rPr lang="en-US" sz="3600" b="1" dirty="0">
                <a:solidFill>
                  <a:srgbClr val="FFC000"/>
                </a:solidFill>
              </a:rPr>
              <a:t>A PROJECT PRESENTATION ON</a:t>
            </a:r>
            <a:br>
              <a:rPr lang="en-US" sz="3600" b="1" dirty="0">
                <a:solidFill>
                  <a:srgbClr val="FFC000"/>
                </a:solidFill>
              </a:rPr>
            </a:br>
            <a:r>
              <a:rPr lang="en-US" sz="4000" b="1" dirty="0">
                <a:solidFill>
                  <a:srgbClr val="92D050"/>
                </a:solidFill>
              </a:rPr>
              <a:t>ONLINE VOTING SYSTEM</a:t>
            </a:r>
          </a:p>
        </p:txBody>
      </p:sp>
      <p:sp>
        <p:nvSpPr>
          <p:cNvPr id="3" name="Subtitle 2">
            <a:extLst>
              <a:ext uri="{FF2B5EF4-FFF2-40B4-BE49-F238E27FC236}">
                <a16:creationId xmlns:a16="http://schemas.microsoft.com/office/drawing/2014/main" id="{9C4DAB35-2D12-4771-9A40-38741B3CB85D}"/>
              </a:ext>
            </a:extLst>
          </p:cNvPr>
          <p:cNvSpPr>
            <a:spLocks noGrp="1"/>
          </p:cNvSpPr>
          <p:nvPr>
            <p:ph type="subTitle" idx="1"/>
          </p:nvPr>
        </p:nvSpPr>
        <p:spPr>
          <a:xfrm>
            <a:off x="820585" y="3732858"/>
            <a:ext cx="8998250" cy="2140404"/>
          </a:xfrm>
        </p:spPr>
        <p:txBody>
          <a:bodyPr>
            <a:noAutofit/>
          </a:bodyPr>
          <a:lstStyle/>
          <a:p>
            <a:pPr algn="l"/>
            <a:r>
              <a:rPr lang="en-US" sz="2400" b="1" dirty="0">
                <a:solidFill>
                  <a:schemeClr val="accent2">
                    <a:lumMod val="20000"/>
                    <a:lumOff val="80000"/>
                  </a:schemeClr>
                </a:solidFill>
              </a:rPr>
              <a:t>Developed by:  </a:t>
            </a:r>
          </a:p>
          <a:p>
            <a:pPr algn="l"/>
            <a:r>
              <a:rPr lang="en-US" sz="2400" b="1" dirty="0">
                <a:solidFill>
                  <a:schemeClr val="accent2">
                    <a:lumMod val="20000"/>
                    <a:lumOff val="80000"/>
                  </a:schemeClr>
                </a:solidFill>
              </a:rPr>
              <a:t>         Group No: 34           </a:t>
            </a:r>
          </a:p>
          <a:p>
            <a:pPr algn="l"/>
            <a:r>
              <a:rPr lang="en-US" sz="2400" b="1" dirty="0">
                <a:solidFill>
                  <a:schemeClr val="accent2">
                    <a:lumMod val="20000"/>
                    <a:lumOff val="80000"/>
                  </a:schemeClr>
                </a:solidFill>
              </a:rPr>
              <a:t>                 Pranav </a:t>
            </a:r>
            <a:r>
              <a:rPr lang="en-US" sz="2400" b="1" dirty="0" err="1">
                <a:solidFill>
                  <a:schemeClr val="accent2">
                    <a:lumMod val="20000"/>
                    <a:lumOff val="80000"/>
                  </a:schemeClr>
                </a:solidFill>
              </a:rPr>
              <a:t>Kharche</a:t>
            </a:r>
            <a:r>
              <a:rPr lang="en-US" sz="2400" b="1" dirty="0">
                <a:solidFill>
                  <a:schemeClr val="accent2">
                    <a:lumMod val="20000"/>
                    <a:lumOff val="80000"/>
                  </a:schemeClr>
                </a:solidFill>
              </a:rPr>
              <a:t> (1093)</a:t>
            </a:r>
          </a:p>
          <a:p>
            <a:pPr algn="l"/>
            <a:r>
              <a:rPr lang="en-US" sz="2400" b="1" dirty="0">
                <a:solidFill>
                  <a:schemeClr val="accent2">
                    <a:lumMod val="20000"/>
                    <a:lumOff val="80000"/>
                  </a:schemeClr>
                </a:solidFill>
              </a:rPr>
              <a:t>                 Swapnil </a:t>
            </a:r>
            <a:r>
              <a:rPr lang="en-US" sz="2400" b="1" dirty="0" err="1">
                <a:solidFill>
                  <a:schemeClr val="accent2">
                    <a:lumMod val="20000"/>
                    <a:lumOff val="80000"/>
                  </a:schemeClr>
                </a:solidFill>
              </a:rPr>
              <a:t>Chougule</a:t>
            </a:r>
            <a:r>
              <a:rPr lang="en-US" sz="2400" b="1" dirty="0">
                <a:solidFill>
                  <a:schemeClr val="accent2">
                    <a:lumMod val="20000"/>
                    <a:lumOff val="80000"/>
                  </a:schemeClr>
                </a:solidFill>
              </a:rPr>
              <a:t> (1040)</a:t>
            </a:r>
          </a:p>
        </p:txBody>
      </p:sp>
      <p:pic>
        <p:nvPicPr>
          <p:cNvPr id="4" name="image1.jpeg">
            <a:extLst>
              <a:ext uri="{FF2B5EF4-FFF2-40B4-BE49-F238E27FC236}">
                <a16:creationId xmlns:a16="http://schemas.microsoft.com/office/drawing/2014/main" id="{91A3E6CE-8E51-4C12-B0AC-A36B6E492490}"/>
              </a:ext>
            </a:extLst>
          </p:cNvPr>
          <p:cNvPicPr/>
          <p:nvPr/>
        </p:nvPicPr>
        <p:blipFill>
          <a:blip r:embed="rId2" cstate="print"/>
          <a:stretch>
            <a:fillRect/>
          </a:stretch>
        </p:blipFill>
        <p:spPr>
          <a:xfrm>
            <a:off x="1058838" y="154513"/>
            <a:ext cx="1189990" cy="1266324"/>
          </a:xfrm>
          <a:prstGeom prst="rect">
            <a:avLst/>
          </a:prstGeom>
        </p:spPr>
      </p:pic>
      <p:pic>
        <p:nvPicPr>
          <p:cNvPr id="5" name="image2.jpeg" descr="ATC_new_logo_2009">
            <a:extLst>
              <a:ext uri="{FF2B5EF4-FFF2-40B4-BE49-F238E27FC236}">
                <a16:creationId xmlns:a16="http://schemas.microsoft.com/office/drawing/2014/main" id="{31073021-6230-4434-B614-BC85724051E8}"/>
              </a:ext>
            </a:extLst>
          </p:cNvPr>
          <p:cNvPicPr/>
          <p:nvPr/>
        </p:nvPicPr>
        <p:blipFill>
          <a:blip r:embed="rId3" cstate="print"/>
          <a:stretch>
            <a:fillRect/>
          </a:stretch>
        </p:blipFill>
        <p:spPr>
          <a:xfrm>
            <a:off x="8693835" y="154513"/>
            <a:ext cx="1189990" cy="1139501"/>
          </a:xfrm>
          <a:prstGeom prst="rect">
            <a:avLst/>
          </a:prstGeom>
        </p:spPr>
      </p:pic>
    </p:spTree>
    <p:extLst>
      <p:ext uri="{BB962C8B-B14F-4D97-AF65-F5344CB8AC3E}">
        <p14:creationId xmlns:p14="http://schemas.microsoft.com/office/powerpoint/2010/main" val="23787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D4A9-A196-4935-9DE1-D0EEC60CC2BA}"/>
              </a:ext>
            </a:extLst>
          </p:cNvPr>
          <p:cNvSpPr>
            <a:spLocks noGrp="1"/>
          </p:cNvSpPr>
          <p:nvPr>
            <p:ph type="title"/>
          </p:nvPr>
        </p:nvSpPr>
        <p:spPr>
          <a:xfrm>
            <a:off x="646111" y="452718"/>
            <a:ext cx="9404723" cy="750070"/>
          </a:xfrm>
        </p:spPr>
        <p:txBody>
          <a:bodyPr/>
          <a:lstStyle/>
          <a:p>
            <a:r>
              <a:rPr lang="en-US" sz="3200" b="1" dirty="0">
                <a:solidFill>
                  <a:srgbClr val="FFC000"/>
                </a:solidFill>
                <a:latin typeface="Segoe UI" panose="020B0502040204020203" pitchFamily="34" charset="0"/>
                <a:cs typeface="Segoe UI" panose="020B0502040204020203" pitchFamily="34" charset="0"/>
              </a:rPr>
              <a:t>CLASS DIAGRAM</a:t>
            </a:r>
          </a:p>
        </p:txBody>
      </p:sp>
      <p:pic>
        <p:nvPicPr>
          <p:cNvPr id="3" name="Picture 2">
            <a:extLst>
              <a:ext uri="{FF2B5EF4-FFF2-40B4-BE49-F238E27FC236}">
                <a16:creationId xmlns:a16="http://schemas.microsoft.com/office/drawing/2014/main" id="{862077B6-9224-4A40-9FE0-8A760BF8C6A0}"/>
              </a:ext>
            </a:extLst>
          </p:cNvPr>
          <p:cNvPicPr/>
          <p:nvPr/>
        </p:nvPicPr>
        <p:blipFill>
          <a:blip r:embed="rId2"/>
          <a:srcRect/>
          <a:stretch>
            <a:fillRect/>
          </a:stretch>
        </p:blipFill>
        <p:spPr bwMode="auto">
          <a:xfrm>
            <a:off x="1885071" y="1347762"/>
            <a:ext cx="7322234" cy="4849056"/>
          </a:xfrm>
          <a:prstGeom prst="rect">
            <a:avLst/>
          </a:prstGeom>
          <a:noFill/>
          <a:ln w="9525">
            <a:noFill/>
            <a:miter lim="800000"/>
            <a:headEnd/>
            <a:tailEnd/>
          </a:ln>
        </p:spPr>
      </p:pic>
    </p:spTree>
    <p:extLst>
      <p:ext uri="{BB962C8B-B14F-4D97-AF65-F5344CB8AC3E}">
        <p14:creationId xmlns:p14="http://schemas.microsoft.com/office/powerpoint/2010/main" val="36422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222E4-2FDE-4232-A3A7-D7CA76C0B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7" y="633392"/>
            <a:ext cx="10761785" cy="5767408"/>
          </a:xfrm>
          <a:prstGeom prst="rect">
            <a:avLst/>
          </a:prstGeom>
        </p:spPr>
      </p:pic>
    </p:spTree>
    <p:extLst>
      <p:ext uri="{BB962C8B-B14F-4D97-AF65-F5344CB8AC3E}">
        <p14:creationId xmlns:p14="http://schemas.microsoft.com/office/powerpoint/2010/main" val="239512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BBE0E-E7E5-47C6-B7D7-DDB673A68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3" y="717451"/>
            <a:ext cx="11127545" cy="5497631"/>
          </a:xfrm>
          <a:prstGeom prst="rect">
            <a:avLst/>
          </a:prstGeom>
        </p:spPr>
      </p:pic>
    </p:spTree>
    <p:extLst>
      <p:ext uri="{BB962C8B-B14F-4D97-AF65-F5344CB8AC3E}">
        <p14:creationId xmlns:p14="http://schemas.microsoft.com/office/powerpoint/2010/main" val="102975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787B7-F6D4-4E40-98D0-BB3CCC53D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77" y="542904"/>
            <a:ext cx="11837965" cy="5772192"/>
          </a:xfrm>
          <a:prstGeom prst="rect">
            <a:avLst/>
          </a:prstGeom>
        </p:spPr>
      </p:pic>
    </p:spTree>
    <p:extLst>
      <p:ext uri="{BB962C8B-B14F-4D97-AF65-F5344CB8AC3E}">
        <p14:creationId xmlns:p14="http://schemas.microsoft.com/office/powerpoint/2010/main" val="227713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F9252-3C75-4651-91B7-7A1BB8B89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533379"/>
            <a:ext cx="11556609" cy="5791242"/>
          </a:xfrm>
          <a:prstGeom prst="rect">
            <a:avLst/>
          </a:prstGeom>
        </p:spPr>
      </p:pic>
    </p:spTree>
    <p:extLst>
      <p:ext uri="{BB962C8B-B14F-4D97-AF65-F5344CB8AC3E}">
        <p14:creationId xmlns:p14="http://schemas.microsoft.com/office/powerpoint/2010/main" val="309023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1439B-DB57-4E7D-BE30-4B057741F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29" y="521472"/>
            <a:ext cx="11500338" cy="5815055"/>
          </a:xfrm>
          <a:prstGeom prst="rect">
            <a:avLst/>
          </a:prstGeom>
        </p:spPr>
      </p:pic>
    </p:spTree>
    <p:extLst>
      <p:ext uri="{BB962C8B-B14F-4D97-AF65-F5344CB8AC3E}">
        <p14:creationId xmlns:p14="http://schemas.microsoft.com/office/powerpoint/2010/main" val="349351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563AE-9E6B-4AA8-9647-54D7EC7F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1" y="1269190"/>
            <a:ext cx="11134578" cy="4319619"/>
          </a:xfrm>
          <a:prstGeom prst="rect">
            <a:avLst/>
          </a:prstGeom>
        </p:spPr>
      </p:pic>
    </p:spTree>
    <p:extLst>
      <p:ext uri="{BB962C8B-B14F-4D97-AF65-F5344CB8AC3E}">
        <p14:creationId xmlns:p14="http://schemas.microsoft.com/office/powerpoint/2010/main" val="288756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53CF4-94A8-4785-8F50-CE20E2902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554810"/>
            <a:ext cx="11444068" cy="5748380"/>
          </a:xfrm>
          <a:prstGeom prst="rect">
            <a:avLst/>
          </a:prstGeom>
        </p:spPr>
      </p:pic>
    </p:spTree>
    <p:extLst>
      <p:ext uri="{BB962C8B-B14F-4D97-AF65-F5344CB8AC3E}">
        <p14:creationId xmlns:p14="http://schemas.microsoft.com/office/powerpoint/2010/main" val="143807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554CB-F40B-488B-999E-6F5F5907F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3" y="957244"/>
            <a:ext cx="11204917" cy="4943511"/>
          </a:xfrm>
          <a:prstGeom prst="rect">
            <a:avLst/>
          </a:prstGeom>
        </p:spPr>
      </p:pic>
    </p:spTree>
    <p:extLst>
      <p:ext uri="{BB962C8B-B14F-4D97-AF65-F5344CB8AC3E}">
        <p14:creationId xmlns:p14="http://schemas.microsoft.com/office/powerpoint/2010/main" val="916742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9E36E-DC57-4AC3-94CE-B091C082C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26" y="597673"/>
            <a:ext cx="11479237" cy="5662654"/>
          </a:xfrm>
          <a:prstGeom prst="rect">
            <a:avLst/>
          </a:prstGeom>
        </p:spPr>
      </p:pic>
    </p:spTree>
    <p:extLst>
      <p:ext uri="{BB962C8B-B14F-4D97-AF65-F5344CB8AC3E}">
        <p14:creationId xmlns:p14="http://schemas.microsoft.com/office/powerpoint/2010/main" val="218315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5B55-A750-4110-82E9-129A66950AC6}"/>
              </a:ext>
            </a:extLst>
          </p:cNvPr>
          <p:cNvSpPr>
            <a:spLocks noGrp="1"/>
          </p:cNvSpPr>
          <p:nvPr>
            <p:ph type="title"/>
          </p:nvPr>
        </p:nvSpPr>
        <p:spPr>
          <a:xfrm>
            <a:off x="941533" y="1135001"/>
            <a:ext cx="9404723" cy="5561220"/>
          </a:xfrm>
        </p:spPr>
        <p:txBody>
          <a:bodyPr/>
          <a:lstStyle/>
          <a:p>
            <a:r>
              <a:rPr lang="en-US" sz="2400" dirty="0">
                <a:effectLst/>
                <a:latin typeface="Segoe UI" panose="020B0502040204020203" pitchFamily="34" charset="0"/>
                <a:ea typeface="Calibri" panose="020F0502020204030204" pitchFamily="34" charset="0"/>
                <a:cs typeface="Mangal" panose="02040503050203030202" pitchFamily="18" charset="0"/>
              </a:rPr>
              <a:t>Manual voting system has been deployed for many years in our country. However in many parts of our country people cannot attend the voting because of several reasons. In order to solve these problems there is a need of online voting system in addition to manual voting system. The long-term goal of this project is to greatly reduce the cost and complexity of running elections and increase the accuracy of results by removing the direct involvement of humans in gathering and counting of votes. The voters will be able to give their votes at any field areas by using the system if they prefer online voting. In this system, the voter votes using Java application which can be downloaded over internet</a:t>
            </a:r>
            <a:br>
              <a:rPr lang="en-US" sz="2400" dirty="0">
                <a:effectLst/>
                <a:latin typeface="Segoe UI" panose="020B0502040204020203" pitchFamily="34" charset="0"/>
                <a:ea typeface="Calibri" panose="020F0502020204030204" pitchFamily="34" charset="0"/>
                <a:cs typeface="Mangal" panose="02040503050203030202" pitchFamily="18" charset="0"/>
              </a:rPr>
            </a:br>
            <a:r>
              <a:rPr lang="en-US" sz="2400" dirty="0">
                <a:effectLst/>
                <a:latin typeface="Segoe UI" panose="020B0502040204020203" pitchFamily="34" charset="0"/>
                <a:ea typeface="Times New Roman" panose="02020603050405020304" pitchFamily="18" charset="0"/>
              </a:rPr>
              <a:t>The main objective of the proposed solution is to be automated the voting process and activities related to voting process through Internet.</a:t>
            </a:r>
            <a:br>
              <a:rPr lang="en-US" sz="1800" dirty="0">
                <a:effectLst/>
                <a:latin typeface="Calibri" panose="020F0502020204030204" pitchFamily="34" charset="0"/>
                <a:ea typeface="Times New Roman" panose="02020603050405020304" pitchFamily="18" charset="0"/>
                <a:cs typeface="Mangal" panose="02040503050203030202" pitchFamily="18" charset="0"/>
              </a:rPr>
            </a:br>
            <a:endParaRPr lang="en-US" dirty="0"/>
          </a:p>
        </p:txBody>
      </p:sp>
      <p:sp>
        <p:nvSpPr>
          <p:cNvPr id="3" name="TextBox 2">
            <a:extLst>
              <a:ext uri="{FF2B5EF4-FFF2-40B4-BE49-F238E27FC236}">
                <a16:creationId xmlns:a16="http://schemas.microsoft.com/office/drawing/2014/main" id="{9CB61930-0D78-4B15-92EB-1DCDA0EA89BF}"/>
              </a:ext>
            </a:extLst>
          </p:cNvPr>
          <p:cNvSpPr txBox="1"/>
          <p:nvPr/>
        </p:nvSpPr>
        <p:spPr>
          <a:xfrm>
            <a:off x="941533" y="267286"/>
            <a:ext cx="5494436" cy="553998"/>
          </a:xfrm>
          <a:prstGeom prst="rect">
            <a:avLst/>
          </a:prstGeom>
          <a:noFill/>
        </p:spPr>
        <p:txBody>
          <a:bodyPr wrap="square" rtlCol="0">
            <a:spAutoFit/>
          </a:bodyPr>
          <a:lstStyle/>
          <a:p>
            <a:r>
              <a:rPr lang="en-US" sz="3000" b="1" dirty="0">
                <a:solidFill>
                  <a:srgbClr val="FFC000"/>
                </a:solidFill>
                <a:latin typeface="Segoe UI" panose="020B0502040204020203" pitchFamily="34" charset="0"/>
                <a:cs typeface="Segoe UI" panose="020B0502040204020203" pitchFamily="34" charset="0"/>
              </a:rPr>
              <a:t>ONLINE VOTING SYSTEM</a:t>
            </a:r>
          </a:p>
        </p:txBody>
      </p:sp>
    </p:spTree>
    <p:extLst>
      <p:ext uri="{BB962C8B-B14F-4D97-AF65-F5344CB8AC3E}">
        <p14:creationId xmlns:p14="http://schemas.microsoft.com/office/powerpoint/2010/main" val="326982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8FBD5-8BD7-4A76-84B6-92FF51EE1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0" y="540522"/>
            <a:ext cx="11521440" cy="5776955"/>
          </a:xfrm>
          <a:prstGeom prst="rect">
            <a:avLst/>
          </a:prstGeom>
        </p:spPr>
      </p:pic>
    </p:spTree>
    <p:extLst>
      <p:ext uri="{BB962C8B-B14F-4D97-AF65-F5344CB8AC3E}">
        <p14:creationId xmlns:p14="http://schemas.microsoft.com/office/powerpoint/2010/main" val="1741743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49B129-F8A1-4478-A7AA-9BEB92D0E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2" y="769124"/>
            <a:ext cx="11584746" cy="5319751"/>
          </a:xfrm>
          <a:prstGeom prst="rect">
            <a:avLst/>
          </a:prstGeom>
        </p:spPr>
      </p:pic>
    </p:spTree>
    <p:extLst>
      <p:ext uri="{BB962C8B-B14F-4D97-AF65-F5344CB8AC3E}">
        <p14:creationId xmlns:p14="http://schemas.microsoft.com/office/powerpoint/2010/main" val="2795059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E214D-D2C0-4D03-873D-7CA55D13A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592910"/>
            <a:ext cx="11655084" cy="5672179"/>
          </a:xfrm>
          <a:prstGeom prst="rect">
            <a:avLst/>
          </a:prstGeom>
        </p:spPr>
      </p:pic>
    </p:spTree>
    <p:extLst>
      <p:ext uri="{BB962C8B-B14F-4D97-AF65-F5344CB8AC3E}">
        <p14:creationId xmlns:p14="http://schemas.microsoft.com/office/powerpoint/2010/main" val="172336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44BE2-4964-4089-9D23-06A03F755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88" y="719117"/>
            <a:ext cx="11648049" cy="5419765"/>
          </a:xfrm>
          <a:prstGeom prst="rect">
            <a:avLst/>
          </a:prstGeom>
        </p:spPr>
      </p:pic>
    </p:spTree>
    <p:extLst>
      <p:ext uri="{BB962C8B-B14F-4D97-AF65-F5344CB8AC3E}">
        <p14:creationId xmlns:p14="http://schemas.microsoft.com/office/powerpoint/2010/main" val="244078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E10D0-FB42-4142-B6EB-B4DCA3D17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89" y="788174"/>
            <a:ext cx="11563643" cy="5281651"/>
          </a:xfrm>
          <a:prstGeom prst="rect">
            <a:avLst/>
          </a:prstGeom>
        </p:spPr>
      </p:pic>
    </p:spTree>
    <p:extLst>
      <p:ext uri="{BB962C8B-B14F-4D97-AF65-F5344CB8AC3E}">
        <p14:creationId xmlns:p14="http://schemas.microsoft.com/office/powerpoint/2010/main" val="303662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1EDE4-D205-40DE-A6D7-266543817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09" y="1123933"/>
            <a:ext cx="11010981" cy="4610134"/>
          </a:xfrm>
          <a:prstGeom prst="rect">
            <a:avLst/>
          </a:prstGeom>
        </p:spPr>
      </p:pic>
    </p:spTree>
    <p:extLst>
      <p:ext uri="{BB962C8B-B14F-4D97-AF65-F5344CB8AC3E}">
        <p14:creationId xmlns:p14="http://schemas.microsoft.com/office/powerpoint/2010/main" val="33009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42F75-598A-4256-BF2B-A5F40AEC5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283" y="1533378"/>
            <a:ext cx="5908430" cy="3073791"/>
          </a:xfrm>
          <a:prstGeom prst="rect">
            <a:avLst/>
          </a:prstGeom>
        </p:spPr>
      </p:pic>
    </p:spTree>
    <p:extLst>
      <p:ext uri="{BB962C8B-B14F-4D97-AF65-F5344CB8AC3E}">
        <p14:creationId xmlns:p14="http://schemas.microsoft.com/office/powerpoint/2010/main" val="275635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32CA-8CE9-4CC0-9977-A802619FCA4F}"/>
              </a:ext>
            </a:extLst>
          </p:cNvPr>
          <p:cNvSpPr>
            <a:spLocks noGrp="1"/>
          </p:cNvSpPr>
          <p:nvPr>
            <p:ph type="title"/>
          </p:nvPr>
        </p:nvSpPr>
        <p:spPr>
          <a:xfrm>
            <a:off x="646111" y="452718"/>
            <a:ext cx="9404723" cy="771171"/>
          </a:xfrm>
        </p:spPr>
        <p:txBody>
          <a:bodyPr/>
          <a:lstStyle/>
          <a:p>
            <a:r>
              <a:rPr lang="en-US" sz="3200" b="1" dirty="0">
                <a:solidFill>
                  <a:srgbClr val="FFC000"/>
                </a:solidFill>
                <a:latin typeface="Segoe UI" panose="020B0502040204020203" pitchFamily="34" charset="0"/>
                <a:cs typeface="Segoe UI" panose="020B0502040204020203" pitchFamily="34" charset="0"/>
              </a:rPr>
              <a:t>1. REGISTRATION</a:t>
            </a:r>
          </a:p>
        </p:txBody>
      </p:sp>
      <p:sp>
        <p:nvSpPr>
          <p:cNvPr id="3" name="Content Placeholder 2">
            <a:extLst>
              <a:ext uri="{FF2B5EF4-FFF2-40B4-BE49-F238E27FC236}">
                <a16:creationId xmlns:a16="http://schemas.microsoft.com/office/drawing/2014/main" id="{5CD18448-9740-42DD-96CC-4AE91B38406E}"/>
              </a:ext>
            </a:extLst>
          </p:cNvPr>
          <p:cNvSpPr>
            <a:spLocks noGrp="1"/>
          </p:cNvSpPr>
          <p:nvPr>
            <p:ph idx="1"/>
          </p:nvPr>
        </p:nvSpPr>
        <p:spPr>
          <a:xfrm>
            <a:off x="1222887" y="1680124"/>
            <a:ext cx="8946541" cy="3384245"/>
          </a:xfrm>
        </p:spPr>
        <p:txBody>
          <a:bodyPr/>
          <a:lstStyle/>
          <a:p>
            <a:r>
              <a:rPr lang="en-IN" sz="2400" dirty="0">
                <a:effectLst/>
                <a:latin typeface="Segoe UI" panose="020B0502040204020203" pitchFamily="34" charset="0"/>
                <a:ea typeface="Times New Roman" panose="02020603050405020304" pitchFamily="18" charset="0"/>
                <a:cs typeface="Segoe UI" panose="020B0502040204020203" pitchFamily="34" charset="0"/>
              </a:rPr>
              <a:t>That system will be used only by the people who have been registered to the system. Main actor of the registration operator is the voters &amp; candidates</a:t>
            </a:r>
          </a:p>
          <a:p>
            <a:r>
              <a:rPr lang="en-IN" sz="2400" dirty="0">
                <a:effectLst/>
                <a:latin typeface="Segoe UI" panose="020B0502040204020203" pitchFamily="34" charset="0"/>
                <a:ea typeface="Times New Roman" panose="02020603050405020304" pitchFamily="18" charset="0"/>
                <a:cs typeface="Segoe UI" panose="020B0502040204020203" pitchFamily="34" charset="0"/>
              </a:rPr>
              <a:t>For security purpose, System can generate user id.</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endParaRPr lang="en-US" dirty="0"/>
          </a:p>
        </p:txBody>
      </p:sp>
    </p:spTree>
    <p:extLst>
      <p:ext uri="{BB962C8B-B14F-4D97-AF65-F5344CB8AC3E}">
        <p14:creationId xmlns:p14="http://schemas.microsoft.com/office/powerpoint/2010/main" val="1268096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61C0-AA24-4297-979A-8006711D8294}"/>
              </a:ext>
            </a:extLst>
          </p:cNvPr>
          <p:cNvSpPr>
            <a:spLocks noGrp="1"/>
          </p:cNvSpPr>
          <p:nvPr>
            <p:ph type="title"/>
          </p:nvPr>
        </p:nvSpPr>
        <p:spPr>
          <a:xfrm>
            <a:off x="211016" y="436099"/>
            <a:ext cx="10055031" cy="689317"/>
          </a:xfrm>
        </p:spPr>
        <p:txBody>
          <a:bodyPr/>
          <a:lstStyle/>
          <a:p>
            <a:r>
              <a:rPr lang="en-US" sz="3200" b="1" dirty="0">
                <a:solidFill>
                  <a:srgbClr val="FFC000"/>
                </a:solidFill>
                <a:latin typeface="Segoe UI" panose="020B0502040204020203" pitchFamily="34" charset="0"/>
                <a:cs typeface="Segoe UI" panose="020B0502040204020203" pitchFamily="34" charset="0"/>
              </a:rPr>
              <a:t>2. LOGIN AS A VOTER</a:t>
            </a:r>
          </a:p>
        </p:txBody>
      </p:sp>
      <p:sp>
        <p:nvSpPr>
          <p:cNvPr id="3" name="Content Placeholder 2">
            <a:extLst>
              <a:ext uri="{FF2B5EF4-FFF2-40B4-BE49-F238E27FC236}">
                <a16:creationId xmlns:a16="http://schemas.microsoft.com/office/drawing/2014/main" id="{1AA8FBEF-2747-4424-99B3-CB8F5E09D7E3}"/>
              </a:ext>
            </a:extLst>
          </p:cNvPr>
          <p:cNvSpPr>
            <a:spLocks noGrp="1"/>
          </p:cNvSpPr>
          <p:nvPr>
            <p:ph idx="1"/>
          </p:nvPr>
        </p:nvSpPr>
        <p:spPr>
          <a:xfrm>
            <a:off x="1230924" y="1603717"/>
            <a:ext cx="10055032" cy="3334043"/>
          </a:xfrm>
        </p:spPr>
        <p:txBody>
          <a:bodyPr>
            <a:normAutofit/>
          </a:bodyPr>
          <a:lstStyle/>
          <a:p>
            <a:pPr lvl="1">
              <a:lnSpc>
                <a:spcPct val="106000"/>
              </a:lnSpc>
              <a:spcBef>
                <a:spcPts val="0"/>
              </a:spcBef>
              <a:spcAft>
                <a:spcPts val="800"/>
              </a:spcAft>
              <a:buFont typeface="Wingdings" panose="05000000000000000000" pitchFamily="2" charset="2"/>
              <a:buChar char="§"/>
            </a:pPr>
            <a:r>
              <a:rPr lang="en-IN" sz="2400" dirty="0">
                <a:effectLst/>
                <a:latin typeface="Segoe UI" panose="020B0502040204020203" pitchFamily="34" charset="0"/>
                <a:ea typeface="Times New Roman" panose="02020603050405020304" pitchFamily="18" charset="0"/>
                <a:cs typeface="Mangal" panose="02040503050203030202" pitchFamily="18" charset="0"/>
              </a:rPr>
              <a:t>    </a:t>
            </a:r>
            <a:r>
              <a:rPr lang="en-IN" sz="2400" dirty="0">
                <a:effectLst/>
                <a:latin typeface="Segoe UI" panose="020B0502040204020203" pitchFamily="34" charset="0"/>
                <a:ea typeface="Times New Roman" panose="02020603050405020304" pitchFamily="18" charset="0"/>
                <a:cs typeface="Segoe UI" panose="020B0502040204020203" pitchFamily="34" charset="0"/>
              </a:rPr>
              <a:t>Home</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pPr lvl="1">
              <a:lnSpc>
                <a:spcPct val="106000"/>
              </a:lnSpc>
              <a:spcBef>
                <a:spcPts val="0"/>
              </a:spcBef>
              <a:spcAft>
                <a:spcPts val="800"/>
              </a:spcAft>
              <a:buFont typeface="Wingdings" panose="05000000000000000000" pitchFamily="2" charset="2"/>
              <a:buChar char="§"/>
            </a:pPr>
            <a:r>
              <a:rPr lang="en-IN" sz="2400" dirty="0">
                <a:effectLst/>
                <a:latin typeface="Segoe UI" panose="020B0502040204020203" pitchFamily="34" charset="0"/>
                <a:ea typeface="Times New Roman" panose="02020603050405020304" pitchFamily="18" charset="0"/>
                <a:cs typeface="Segoe UI" panose="020B0502040204020203" pitchFamily="34" charset="0"/>
              </a:rPr>
              <a:t>    View Parties</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pPr lvl="1">
              <a:lnSpc>
                <a:spcPct val="106000"/>
              </a:lnSpc>
              <a:spcBef>
                <a:spcPts val="0"/>
              </a:spcBef>
              <a:spcAft>
                <a:spcPts val="800"/>
              </a:spcAft>
              <a:buFont typeface="Wingdings" panose="05000000000000000000" pitchFamily="2" charset="2"/>
              <a:buChar char="§"/>
            </a:pPr>
            <a:r>
              <a:rPr lang="en-IN" sz="2400" dirty="0">
                <a:effectLst/>
                <a:latin typeface="Segoe UI" panose="020B0502040204020203" pitchFamily="34" charset="0"/>
                <a:ea typeface="Times New Roman" panose="02020603050405020304" pitchFamily="18" charset="0"/>
                <a:cs typeface="Segoe UI" panose="020B0502040204020203" pitchFamily="34" charset="0"/>
              </a:rPr>
              <a:t>    View Candidates</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pPr lvl="1">
              <a:lnSpc>
                <a:spcPct val="106000"/>
              </a:lnSpc>
              <a:spcBef>
                <a:spcPts val="0"/>
              </a:spcBef>
              <a:spcAft>
                <a:spcPts val="800"/>
              </a:spcAft>
              <a:buFont typeface="Wingdings" panose="05000000000000000000" pitchFamily="2" charset="2"/>
              <a:buChar char="§"/>
            </a:pPr>
            <a:r>
              <a:rPr lang="en-IN" sz="2400" dirty="0">
                <a:effectLst/>
                <a:latin typeface="Segoe UI" panose="020B0502040204020203" pitchFamily="34" charset="0"/>
                <a:ea typeface="Times New Roman" panose="02020603050405020304" pitchFamily="18" charset="0"/>
                <a:cs typeface="Segoe UI" panose="020B0502040204020203" pitchFamily="34" charset="0"/>
              </a:rPr>
              <a:t>    Vote</a:t>
            </a:r>
          </a:p>
          <a:p>
            <a:pPr lvl="1">
              <a:lnSpc>
                <a:spcPct val="106000"/>
              </a:lnSpc>
              <a:spcBef>
                <a:spcPts val="0"/>
              </a:spcBef>
              <a:spcAft>
                <a:spcPts val="800"/>
              </a:spcAft>
              <a:buFont typeface="Wingdings" panose="05000000000000000000" pitchFamily="2" charset="2"/>
              <a:buChar char="§"/>
            </a:pPr>
            <a:r>
              <a:rPr lang="en-IN" sz="2400" dirty="0">
                <a:latin typeface="Segoe UI" panose="020B0502040204020203" pitchFamily="34" charset="0"/>
                <a:ea typeface="Times New Roman" panose="02020603050405020304" pitchFamily="18" charset="0"/>
                <a:cs typeface="Segoe UI" panose="020B0502040204020203" pitchFamily="34" charset="0"/>
              </a:rPr>
              <a:t>    </a:t>
            </a:r>
            <a:r>
              <a:rPr lang="en-IN" sz="2400" dirty="0">
                <a:effectLst/>
                <a:latin typeface="Segoe UI" panose="020B0502040204020203" pitchFamily="34" charset="0"/>
                <a:ea typeface="Times New Roman" panose="02020603050405020304" pitchFamily="18" charset="0"/>
                <a:cs typeface="Segoe UI" panose="020B0502040204020203" pitchFamily="34" charset="0"/>
              </a:rPr>
              <a:t>Logout</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nSpc>
                <a:spcPct val="106000"/>
              </a:lnSpc>
              <a:spcBef>
                <a:spcPts val="0"/>
              </a:spcBef>
              <a:spcAft>
                <a:spcPts val="0"/>
              </a:spcAft>
              <a:buNone/>
            </a:pPr>
            <a:r>
              <a:rPr lang="en-IN" sz="2600" dirty="0">
                <a:effectLst/>
                <a:latin typeface="Segoe UI" panose="020B0502040204020203" pitchFamily="34" charset="0"/>
                <a:ea typeface="Times New Roman" panose="02020603050405020304" pitchFamily="18" charset="0"/>
                <a:cs typeface="Mangal" panose="02040503050203030202" pitchFamily="18" charset="0"/>
              </a:rPr>
              <a:t>   </a:t>
            </a:r>
            <a:endParaRPr lang="en-US" sz="2600"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spTree>
    <p:extLst>
      <p:ext uri="{BB962C8B-B14F-4D97-AF65-F5344CB8AC3E}">
        <p14:creationId xmlns:p14="http://schemas.microsoft.com/office/powerpoint/2010/main" val="402364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C8D5-D2C6-4A0F-BAC1-A5F8872D23D2}"/>
              </a:ext>
            </a:extLst>
          </p:cNvPr>
          <p:cNvSpPr>
            <a:spLocks noGrp="1"/>
          </p:cNvSpPr>
          <p:nvPr>
            <p:ph type="title"/>
          </p:nvPr>
        </p:nvSpPr>
        <p:spPr>
          <a:xfrm>
            <a:off x="703386" y="403481"/>
            <a:ext cx="9804650" cy="728968"/>
          </a:xfrm>
        </p:spPr>
        <p:txBody>
          <a:bodyPr/>
          <a:lstStyle/>
          <a:p>
            <a:r>
              <a:rPr lang="en-US" sz="3200" b="1" dirty="0">
                <a:solidFill>
                  <a:srgbClr val="FFC000"/>
                </a:solidFill>
                <a:latin typeface="Segoe UI" panose="020B0502040204020203" pitchFamily="34" charset="0"/>
                <a:cs typeface="Segoe UI" panose="020B0502040204020203" pitchFamily="34" charset="0"/>
              </a:rPr>
              <a:t>3. LOGIN AS A CANDIDATE</a:t>
            </a:r>
          </a:p>
        </p:txBody>
      </p:sp>
      <p:sp>
        <p:nvSpPr>
          <p:cNvPr id="3" name="Content Placeholder 2">
            <a:extLst>
              <a:ext uri="{FF2B5EF4-FFF2-40B4-BE49-F238E27FC236}">
                <a16:creationId xmlns:a16="http://schemas.microsoft.com/office/drawing/2014/main" id="{325CE94D-BC44-4583-80CB-143C33EB6CEB}"/>
              </a:ext>
            </a:extLst>
          </p:cNvPr>
          <p:cNvSpPr>
            <a:spLocks noGrp="1"/>
          </p:cNvSpPr>
          <p:nvPr>
            <p:ph idx="1"/>
          </p:nvPr>
        </p:nvSpPr>
        <p:spPr>
          <a:xfrm>
            <a:off x="1265091" y="1433940"/>
            <a:ext cx="8946541" cy="3060688"/>
          </a:xfrm>
        </p:spPr>
        <p:txBody>
          <a:bodyPr>
            <a:normAutofit/>
          </a:bodyPr>
          <a:lstStyle/>
          <a:p>
            <a:r>
              <a:rPr lang="en-US" sz="2400" dirty="0">
                <a:latin typeface="Segoe UI" panose="020B0502040204020203" pitchFamily="34" charset="0"/>
                <a:cs typeface="Segoe UI" panose="020B0502040204020203" pitchFamily="34" charset="0"/>
              </a:rPr>
              <a:t>Home</a:t>
            </a:r>
          </a:p>
          <a:p>
            <a:r>
              <a:rPr lang="en-US" sz="2400" dirty="0">
                <a:latin typeface="Segoe UI" panose="020B0502040204020203" pitchFamily="34" charset="0"/>
                <a:cs typeface="Segoe UI" panose="020B0502040204020203" pitchFamily="34" charset="0"/>
              </a:rPr>
              <a:t>View Votes</a:t>
            </a:r>
          </a:p>
          <a:p>
            <a:r>
              <a:rPr lang="en-US" sz="2400" dirty="0">
                <a:latin typeface="Segoe UI" panose="020B0502040204020203" pitchFamily="34" charset="0"/>
                <a:cs typeface="Segoe UI" panose="020B0502040204020203" pitchFamily="34" charset="0"/>
              </a:rPr>
              <a:t>Logout</a:t>
            </a:r>
          </a:p>
        </p:txBody>
      </p:sp>
    </p:spTree>
    <p:extLst>
      <p:ext uri="{BB962C8B-B14F-4D97-AF65-F5344CB8AC3E}">
        <p14:creationId xmlns:p14="http://schemas.microsoft.com/office/powerpoint/2010/main" val="2865320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CE1C-D563-4459-A8C6-013157F7BC2F}"/>
              </a:ext>
            </a:extLst>
          </p:cNvPr>
          <p:cNvSpPr>
            <a:spLocks noGrp="1"/>
          </p:cNvSpPr>
          <p:nvPr>
            <p:ph type="title"/>
          </p:nvPr>
        </p:nvSpPr>
        <p:spPr>
          <a:xfrm>
            <a:off x="646111" y="452718"/>
            <a:ext cx="9404723" cy="862611"/>
          </a:xfrm>
        </p:spPr>
        <p:txBody>
          <a:bodyPr/>
          <a:lstStyle/>
          <a:p>
            <a:r>
              <a:rPr lang="en-US" sz="3200" b="1" dirty="0">
                <a:solidFill>
                  <a:srgbClr val="FFC000"/>
                </a:solidFill>
                <a:latin typeface="Segoe UI" panose="020B0502040204020203" pitchFamily="34" charset="0"/>
                <a:cs typeface="Segoe UI" panose="020B0502040204020203" pitchFamily="34" charset="0"/>
              </a:rPr>
              <a:t>4. LOGIN AS A POLITICALPARTY</a:t>
            </a:r>
          </a:p>
        </p:txBody>
      </p:sp>
      <p:sp>
        <p:nvSpPr>
          <p:cNvPr id="3" name="Content Placeholder 2">
            <a:extLst>
              <a:ext uri="{FF2B5EF4-FFF2-40B4-BE49-F238E27FC236}">
                <a16:creationId xmlns:a16="http://schemas.microsoft.com/office/drawing/2014/main" id="{B7210961-8E63-44F3-89B9-D8D90CB2C3CD}"/>
              </a:ext>
            </a:extLst>
          </p:cNvPr>
          <p:cNvSpPr>
            <a:spLocks noGrp="1"/>
          </p:cNvSpPr>
          <p:nvPr>
            <p:ph idx="1"/>
          </p:nvPr>
        </p:nvSpPr>
        <p:spPr>
          <a:xfrm>
            <a:off x="1483140" y="1560549"/>
            <a:ext cx="8946541" cy="4195481"/>
          </a:xfrm>
        </p:spPr>
        <p:txBody>
          <a:bodyPr>
            <a:normAutofit/>
          </a:bodyPr>
          <a:lstStyle/>
          <a:p>
            <a:r>
              <a:rPr lang="en-US" sz="2400" dirty="0">
                <a:latin typeface="Segoe UI" panose="020B0502040204020203" pitchFamily="34" charset="0"/>
                <a:cs typeface="Segoe UI" panose="020B0502040204020203" pitchFamily="34" charset="0"/>
              </a:rPr>
              <a:t>Home</a:t>
            </a:r>
          </a:p>
          <a:p>
            <a:r>
              <a:rPr lang="en-US" sz="2400" dirty="0">
                <a:latin typeface="Segoe UI" panose="020B0502040204020203" pitchFamily="34" charset="0"/>
                <a:cs typeface="Segoe UI" panose="020B0502040204020203" pitchFamily="34" charset="0"/>
              </a:rPr>
              <a:t>View Candidates</a:t>
            </a:r>
          </a:p>
          <a:p>
            <a:r>
              <a:rPr lang="en-US" sz="2400" dirty="0">
                <a:latin typeface="Segoe UI" panose="020B0502040204020203" pitchFamily="34" charset="0"/>
                <a:cs typeface="Segoe UI" panose="020B0502040204020203" pitchFamily="34" charset="0"/>
              </a:rPr>
              <a:t>Activate Candidate Account</a:t>
            </a:r>
          </a:p>
          <a:p>
            <a:r>
              <a:rPr lang="en-US" sz="2400" dirty="0">
                <a:latin typeface="Segoe UI" panose="020B0502040204020203" pitchFamily="34" charset="0"/>
                <a:cs typeface="Segoe UI" panose="020B0502040204020203" pitchFamily="34" charset="0"/>
              </a:rPr>
              <a:t>Logout</a:t>
            </a:r>
          </a:p>
        </p:txBody>
      </p:sp>
    </p:spTree>
    <p:extLst>
      <p:ext uri="{BB962C8B-B14F-4D97-AF65-F5344CB8AC3E}">
        <p14:creationId xmlns:p14="http://schemas.microsoft.com/office/powerpoint/2010/main" val="29864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A182-4F80-473B-912D-113B94387507}"/>
              </a:ext>
            </a:extLst>
          </p:cNvPr>
          <p:cNvSpPr>
            <a:spLocks noGrp="1"/>
          </p:cNvSpPr>
          <p:nvPr>
            <p:ph type="title"/>
          </p:nvPr>
        </p:nvSpPr>
        <p:spPr>
          <a:xfrm>
            <a:off x="646111" y="452718"/>
            <a:ext cx="9404723" cy="947017"/>
          </a:xfrm>
        </p:spPr>
        <p:txBody>
          <a:bodyPr/>
          <a:lstStyle/>
          <a:p>
            <a:r>
              <a:rPr lang="en-US" sz="3200" b="1" dirty="0">
                <a:solidFill>
                  <a:srgbClr val="FFC000"/>
                </a:solidFill>
                <a:latin typeface="Segoe UI" panose="020B0502040204020203" pitchFamily="34" charset="0"/>
                <a:cs typeface="Segoe UI" panose="020B0502040204020203" pitchFamily="34" charset="0"/>
              </a:rPr>
              <a:t>5. ADMIN</a:t>
            </a:r>
          </a:p>
        </p:txBody>
      </p:sp>
      <p:sp>
        <p:nvSpPr>
          <p:cNvPr id="3" name="Content Placeholder 2">
            <a:extLst>
              <a:ext uri="{FF2B5EF4-FFF2-40B4-BE49-F238E27FC236}">
                <a16:creationId xmlns:a16="http://schemas.microsoft.com/office/drawing/2014/main" id="{0C22E33F-0F95-4691-80D8-066FD2E005C9}"/>
              </a:ext>
            </a:extLst>
          </p:cNvPr>
          <p:cNvSpPr>
            <a:spLocks noGrp="1"/>
          </p:cNvSpPr>
          <p:nvPr>
            <p:ph idx="1"/>
          </p:nvPr>
        </p:nvSpPr>
        <p:spPr>
          <a:xfrm>
            <a:off x="1265090" y="1331259"/>
            <a:ext cx="8946541" cy="4195481"/>
          </a:xfrm>
        </p:spPr>
        <p:txBody>
          <a:bodyPr>
            <a:normAutofit/>
          </a:bodyPr>
          <a:lstStyle/>
          <a:p>
            <a:r>
              <a:rPr lang="en-US" sz="2400" dirty="0">
                <a:latin typeface="Segoe UI" panose="020B0502040204020203" pitchFamily="34" charset="0"/>
                <a:cs typeface="Segoe UI" panose="020B0502040204020203" pitchFamily="34" charset="0"/>
              </a:rPr>
              <a:t>Home</a:t>
            </a:r>
          </a:p>
          <a:p>
            <a:r>
              <a:rPr lang="en-US" sz="2400" dirty="0">
                <a:latin typeface="Segoe UI" panose="020B0502040204020203" pitchFamily="34" charset="0"/>
                <a:cs typeface="Segoe UI" panose="020B0502040204020203" pitchFamily="34" charset="0"/>
              </a:rPr>
              <a:t>View Voters</a:t>
            </a:r>
          </a:p>
          <a:p>
            <a:r>
              <a:rPr lang="en-US" sz="2400" dirty="0">
                <a:latin typeface="Segoe UI" panose="020B0502040204020203" pitchFamily="34" charset="0"/>
                <a:cs typeface="Segoe UI" panose="020B0502040204020203" pitchFamily="34" charset="0"/>
              </a:rPr>
              <a:t>View Candidates</a:t>
            </a:r>
          </a:p>
          <a:p>
            <a:r>
              <a:rPr lang="en-US" sz="2400" dirty="0">
                <a:latin typeface="Segoe UI" panose="020B0502040204020203" pitchFamily="34" charset="0"/>
                <a:cs typeface="Segoe UI" panose="020B0502040204020203" pitchFamily="34" charset="0"/>
              </a:rPr>
              <a:t>View Political Party</a:t>
            </a:r>
          </a:p>
          <a:p>
            <a:r>
              <a:rPr lang="en-US" sz="2400" dirty="0">
                <a:latin typeface="Segoe UI" panose="020B0502040204020203" pitchFamily="34" charset="0"/>
                <a:cs typeface="Segoe UI" panose="020B0502040204020203" pitchFamily="34" charset="0"/>
              </a:rPr>
              <a:t>View Votes</a:t>
            </a:r>
          </a:p>
          <a:p>
            <a:r>
              <a:rPr lang="en-US" sz="2400" dirty="0">
                <a:latin typeface="Segoe UI" panose="020B0502040204020203" pitchFamily="34" charset="0"/>
                <a:cs typeface="Segoe UI" panose="020B0502040204020203" pitchFamily="34" charset="0"/>
              </a:rPr>
              <a:t>Logout</a:t>
            </a:r>
          </a:p>
        </p:txBody>
      </p:sp>
    </p:spTree>
    <p:extLst>
      <p:ext uri="{BB962C8B-B14F-4D97-AF65-F5344CB8AC3E}">
        <p14:creationId xmlns:p14="http://schemas.microsoft.com/office/powerpoint/2010/main" val="312098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BFDE-53F4-46C1-A9CB-0A45EAB70CEC}"/>
              </a:ext>
            </a:extLst>
          </p:cNvPr>
          <p:cNvSpPr>
            <a:spLocks noGrp="1"/>
          </p:cNvSpPr>
          <p:nvPr>
            <p:ph type="title"/>
          </p:nvPr>
        </p:nvSpPr>
        <p:spPr>
          <a:xfrm>
            <a:off x="646111" y="452718"/>
            <a:ext cx="9404723" cy="932950"/>
          </a:xfrm>
        </p:spPr>
        <p:txBody>
          <a:bodyPr/>
          <a:lstStyle/>
          <a:p>
            <a:r>
              <a:rPr lang="en-US" sz="3200" b="1" dirty="0">
                <a:solidFill>
                  <a:srgbClr val="FFC000"/>
                </a:solidFill>
                <a:latin typeface="Segoe UI" panose="020B0502040204020203" pitchFamily="34" charset="0"/>
                <a:cs typeface="Segoe UI" panose="020B0502040204020203" pitchFamily="34" charset="0"/>
              </a:rPr>
              <a:t>6. ACTIVATE ACCOUNT</a:t>
            </a:r>
          </a:p>
        </p:txBody>
      </p:sp>
      <p:sp>
        <p:nvSpPr>
          <p:cNvPr id="3" name="Content Placeholder 2">
            <a:extLst>
              <a:ext uri="{FF2B5EF4-FFF2-40B4-BE49-F238E27FC236}">
                <a16:creationId xmlns:a16="http://schemas.microsoft.com/office/drawing/2014/main" id="{BE070DCE-E5B0-465F-B572-E46B423AF90C}"/>
              </a:ext>
            </a:extLst>
          </p:cNvPr>
          <p:cNvSpPr>
            <a:spLocks noGrp="1"/>
          </p:cNvSpPr>
          <p:nvPr>
            <p:ph idx="1"/>
          </p:nvPr>
        </p:nvSpPr>
        <p:spPr>
          <a:xfrm>
            <a:off x="1236955" y="1799699"/>
            <a:ext cx="8946541" cy="4195481"/>
          </a:xfrm>
        </p:spPr>
        <p:txBody>
          <a:bodyPr/>
          <a:lstStyle/>
          <a:p>
            <a:r>
              <a:rPr lang="en-IN" sz="2400" dirty="0">
                <a:effectLst/>
                <a:latin typeface="Segoe UI" panose="020B0502040204020203" pitchFamily="34" charset="0"/>
                <a:ea typeface="Times New Roman" panose="02020603050405020304" pitchFamily="18" charset="0"/>
                <a:cs typeface="Segoe UI" panose="020B0502040204020203" pitchFamily="34" charset="0"/>
              </a:rPr>
              <a:t>Admin will activate Voter and </a:t>
            </a:r>
            <a:r>
              <a:rPr lang="en-IN" sz="2400" dirty="0" err="1">
                <a:effectLst/>
                <a:latin typeface="Segoe UI" panose="020B0502040204020203" pitchFamily="34" charset="0"/>
                <a:ea typeface="Times New Roman" panose="02020603050405020304" pitchFamily="18" charset="0"/>
                <a:cs typeface="Segoe UI" panose="020B0502040204020203" pitchFamily="34" charset="0"/>
              </a:rPr>
              <a:t>PoliticalParty</a:t>
            </a:r>
            <a:r>
              <a:rPr lang="en-IN" sz="2400" dirty="0">
                <a:effectLst/>
                <a:latin typeface="Segoe UI" panose="020B0502040204020203" pitchFamily="34" charset="0"/>
                <a:ea typeface="Times New Roman" panose="02020603050405020304" pitchFamily="18" charset="0"/>
                <a:cs typeface="Segoe UI" panose="020B0502040204020203" pitchFamily="34" charset="0"/>
              </a:rPr>
              <a:t> account.</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r>
              <a:rPr lang="en-IN" sz="2400" dirty="0">
                <a:effectLst/>
                <a:latin typeface="Segoe UI" panose="020B0502040204020203" pitchFamily="34" charset="0"/>
                <a:ea typeface="Times New Roman" panose="02020603050405020304" pitchFamily="18" charset="0"/>
                <a:cs typeface="Segoe UI" panose="020B0502040204020203" pitchFamily="34" charset="0"/>
              </a:rPr>
              <a:t>Political Party will activate Candidate account.</a:t>
            </a:r>
            <a:endParaRPr lang="en-US" sz="2400" dirty="0">
              <a:effectLst/>
              <a:latin typeface="Segoe UI" panose="020B0502040204020203" pitchFamily="34" charset="0"/>
              <a:ea typeface="Times New Roman" panose="02020603050405020304" pitchFamily="18" charset="0"/>
              <a:cs typeface="Segoe UI" panose="020B0502040204020203" pitchFamily="34" charset="0"/>
            </a:endParaRPr>
          </a:p>
          <a:p>
            <a:pPr marL="0" indent="0">
              <a:buNone/>
            </a:pPr>
            <a:endParaRPr lang="en-US" dirty="0"/>
          </a:p>
        </p:txBody>
      </p:sp>
    </p:spTree>
    <p:extLst>
      <p:ext uri="{BB962C8B-B14F-4D97-AF65-F5344CB8AC3E}">
        <p14:creationId xmlns:p14="http://schemas.microsoft.com/office/powerpoint/2010/main" val="1384704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FABE-B583-4A5E-8FBA-292F672967D6}"/>
              </a:ext>
            </a:extLst>
          </p:cNvPr>
          <p:cNvSpPr>
            <a:spLocks noGrp="1"/>
          </p:cNvSpPr>
          <p:nvPr>
            <p:ph type="title"/>
          </p:nvPr>
        </p:nvSpPr>
        <p:spPr>
          <a:xfrm>
            <a:off x="428062" y="122127"/>
            <a:ext cx="9404723" cy="651596"/>
          </a:xfrm>
        </p:spPr>
        <p:txBody>
          <a:bodyPr/>
          <a:lstStyle/>
          <a:p>
            <a:r>
              <a:rPr lang="en-US" sz="3200" b="1" dirty="0">
                <a:solidFill>
                  <a:srgbClr val="FFC000"/>
                </a:solidFill>
                <a:latin typeface="Segoe UI" panose="020B0502040204020203" pitchFamily="34" charset="0"/>
                <a:cs typeface="Segoe UI" panose="020B0502040204020203" pitchFamily="34" charset="0"/>
              </a:rPr>
              <a:t>ER Diagram</a:t>
            </a:r>
          </a:p>
        </p:txBody>
      </p:sp>
      <p:pic>
        <p:nvPicPr>
          <p:cNvPr id="3" name="Picture 2">
            <a:extLst>
              <a:ext uri="{FF2B5EF4-FFF2-40B4-BE49-F238E27FC236}">
                <a16:creationId xmlns:a16="http://schemas.microsoft.com/office/drawing/2014/main" id="{7A3D07E5-91DE-42B2-A3FB-DBA5CE359CD4}"/>
              </a:ext>
            </a:extLst>
          </p:cNvPr>
          <p:cNvPicPr/>
          <p:nvPr/>
        </p:nvPicPr>
        <p:blipFill>
          <a:blip r:embed="rId2">
            <a:extLst>
              <a:ext uri="{28A0092B-C50C-407E-A947-70E740481C1C}">
                <a14:useLocalDpi xmlns:a14="http://schemas.microsoft.com/office/drawing/2010/main" val="0"/>
              </a:ext>
            </a:extLst>
          </a:blip>
          <a:stretch>
            <a:fillRect/>
          </a:stretch>
        </p:blipFill>
        <p:spPr>
          <a:xfrm>
            <a:off x="1148680" y="710417"/>
            <a:ext cx="8248538" cy="6025455"/>
          </a:xfrm>
          <a:prstGeom prst="rect">
            <a:avLst/>
          </a:prstGeom>
        </p:spPr>
      </p:pic>
    </p:spTree>
    <p:extLst>
      <p:ext uri="{BB962C8B-B14F-4D97-AF65-F5344CB8AC3E}">
        <p14:creationId xmlns:p14="http://schemas.microsoft.com/office/powerpoint/2010/main" val="2119327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164</TotalTime>
  <Words>303</Words>
  <Application>Microsoft Office PowerPoint</Application>
  <PresentationFormat>Widescreen</PresentationFormat>
  <Paragraphs>38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Segoe UI</vt:lpstr>
      <vt:lpstr>Wingdings</vt:lpstr>
      <vt:lpstr>Wingdings 3</vt:lpstr>
      <vt:lpstr>Ion</vt:lpstr>
      <vt:lpstr>A PROJECT PRESENTATION ON ONLINE VOTING SYSTEM</vt:lpstr>
      <vt:lpstr>Manual voting system has been deployed for many years in our country. However in many parts of our country people cannot attend the voting because of several reasons. In order to solve these problems there is a need of online voting system in addition to manual voting system. The long-term goal of this project is to greatly reduce the cost and complexity of running elections and increase the accuracy of results by removing the direct involvement of humans in gathering and counting of votes. The voters will be able to give their votes at any field areas by using the system if they prefer online voting. In this system, the voter votes using Java application which can be downloaded over internet The main objective of the proposed solution is to be automated the voting process and activities related to voting process through Internet. </vt:lpstr>
      <vt:lpstr>1. REGISTRATION</vt:lpstr>
      <vt:lpstr>2. LOGIN AS A VOTER</vt:lpstr>
      <vt:lpstr>3. LOGIN AS A CANDIDATE</vt:lpstr>
      <vt:lpstr>4. LOGIN AS A POLITICALPARTY</vt:lpstr>
      <vt:lpstr>5. ADMIN</vt:lpstr>
      <vt:lpstr>6. ACTIVATE ACCOUNT</vt:lpstr>
      <vt:lpstr>ER Diagram</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PRESENTATION ON ONLINE VOTING SYSTEM</dc:title>
  <dc:creator>sai</dc:creator>
  <cp:lastModifiedBy>sai</cp:lastModifiedBy>
  <cp:revision>5</cp:revision>
  <dcterms:created xsi:type="dcterms:W3CDTF">2021-09-29T15:15:05Z</dcterms:created>
  <dcterms:modified xsi:type="dcterms:W3CDTF">2021-09-30T05:51:46Z</dcterms:modified>
</cp:coreProperties>
</file>